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handoutMasterIdLst>
    <p:handoutMasterId r:id="rId20"/>
  </p:handoutMasterIdLst>
  <p:sldIdLst>
    <p:sldId id="267" r:id="rId2"/>
    <p:sldId id="269" r:id="rId3"/>
    <p:sldId id="270" r:id="rId4"/>
    <p:sldId id="274" r:id="rId5"/>
    <p:sldId id="303" r:id="rId6"/>
    <p:sldId id="296" r:id="rId7"/>
    <p:sldId id="277" r:id="rId8"/>
    <p:sldId id="278" r:id="rId9"/>
    <p:sldId id="304" r:id="rId10"/>
    <p:sldId id="280" r:id="rId11"/>
    <p:sldId id="284" r:id="rId12"/>
    <p:sldId id="290" r:id="rId13"/>
    <p:sldId id="299" r:id="rId14"/>
    <p:sldId id="300" r:id="rId15"/>
    <p:sldId id="301" r:id="rId16"/>
    <p:sldId id="306" r:id="rId17"/>
    <p:sldId id="264" r:id="rId1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orient="horz" pos="3521" userDrawn="1">
          <p15:clr>
            <a:srgbClr val="A4A3A4"/>
          </p15:clr>
        </p15:guide>
        <p15:guide id="3" orient="horz" pos="3294" userDrawn="1">
          <p15:clr>
            <a:srgbClr val="A4A3A4"/>
          </p15:clr>
        </p15:guide>
        <p15:guide id="4" pos="2880">
          <p15:clr>
            <a:srgbClr val="A4A3A4"/>
          </p15:clr>
        </p15:guide>
        <p15:guide id="5" pos="340" userDrawn="1">
          <p15:clr>
            <a:srgbClr val="A4A3A4"/>
          </p15:clr>
        </p15:guide>
        <p15:guide id="6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5EF"/>
    <a:srgbClr val="00091A"/>
    <a:srgbClr val="9F117A"/>
    <a:srgbClr val="00467A"/>
    <a:srgbClr val="00153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115" d="100"/>
          <a:sy n="115" d="100"/>
        </p:scale>
        <p:origin x="1362" y="84"/>
      </p:cViewPr>
      <p:guideLst>
        <p:guide orient="horz" pos="572"/>
        <p:guide orient="horz" pos="3521"/>
        <p:guide orient="horz" pos="3294"/>
        <p:guide pos="2880"/>
        <p:guide pos="340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6F809-0486-44EA-BA3B-19E192B10DD6}" type="datetimeFigureOut">
              <a:rPr lang="fr-FR" smtClean="0"/>
              <a:t>24/11/2018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5232A-4AA7-48B1-AA1F-5E8D1BAE9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48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79E99-8C50-4D73-9E7F-8B94736CA7CB}" type="datetimeFigureOut">
              <a:rPr lang="fr-FR" smtClean="0"/>
              <a:t>24/11/2018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99E4C-9B41-4956-99DF-35E29CD6F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4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65709" y="2130425"/>
            <a:ext cx="7772400" cy="1470025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fr-FR" sz="3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</a:pPr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65709" y="3717032"/>
            <a:ext cx="6400800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Auteur / Service</a:t>
            </a:r>
            <a:endParaRPr lang="fr-FR" dirty="0"/>
          </a:p>
        </p:txBody>
      </p:sp>
      <p:pic>
        <p:nvPicPr>
          <p:cNvPr id="7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9" y="404738"/>
            <a:ext cx="30241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pour une image  12"/>
          <p:cNvSpPr>
            <a:spLocks noGrp="1"/>
          </p:cNvSpPr>
          <p:nvPr>
            <p:ph type="pic" sz="quarter" idx="13" hasCustomPrompt="1"/>
          </p:nvPr>
        </p:nvSpPr>
        <p:spPr>
          <a:xfrm>
            <a:off x="7379468" y="548407"/>
            <a:ext cx="1296988" cy="1223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fr-FR" noProof="0" dirty="0" smtClean="0"/>
              <a:t>Cliquez pour insérer un logo partenaire</a:t>
            </a:r>
          </a:p>
        </p:txBody>
      </p:sp>
      <p:pic>
        <p:nvPicPr>
          <p:cNvPr id="10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9" y="404738"/>
            <a:ext cx="30241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5709" y="5229200"/>
            <a:ext cx="1890712" cy="649288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Saisir une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347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24/11/2018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46512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24/11/2018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91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661249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pour insérer une image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877272"/>
            <a:ext cx="4608512" cy="288032"/>
          </a:xfrm>
        </p:spPr>
        <p:txBody>
          <a:bodyPr anchor="t" anchorCtr="0">
            <a:normAutofit/>
          </a:bodyPr>
          <a:lstStyle>
            <a:lvl1pPr algn="l">
              <a:defRPr sz="14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24/11/2018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8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gnature-votre san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92" y="2060849"/>
            <a:ext cx="547461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2339975" y="5444133"/>
            <a:ext cx="4464050" cy="8651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 smtClean="0"/>
              <a:t>Merci de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061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global_microsc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3419475" y="5732463"/>
            <a:ext cx="5761038" cy="504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sz="1800" b="0" dirty="0" smtClean="0">
              <a:solidFill>
                <a:srgbClr val="020E16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2" y="1412776"/>
            <a:ext cx="2704616" cy="431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Espace réservé pour une image  12"/>
          <p:cNvSpPr>
            <a:spLocks noGrp="1"/>
          </p:cNvSpPr>
          <p:nvPr>
            <p:ph type="pic" sz="quarter" idx="10"/>
          </p:nvPr>
        </p:nvSpPr>
        <p:spPr>
          <a:xfrm>
            <a:off x="7379468" y="539051"/>
            <a:ext cx="1296988" cy="1223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pic>
        <p:nvPicPr>
          <p:cNvPr id="10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37" y="395382"/>
            <a:ext cx="30241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ous-titre 2"/>
          <p:cNvSpPr txBox="1">
            <a:spLocks/>
          </p:cNvSpPr>
          <p:nvPr userDrawn="1"/>
        </p:nvSpPr>
        <p:spPr>
          <a:xfrm>
            <a:off x="3419475" y="5732463"/>
            <a:ext cx="5761038" cy="504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sz="1800" b="0" dirty="0" smtClean="0">
              <a:solidFill>
                <a:srgbClr val="020E16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2" y="1412776"/>
            <a:ext cx="2704616" cy="431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3446741" y="4437856"/>
            <a:ext cx="3673475" cy="719137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Auteur/ Service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45200" y="5660032"/>
            <a:ext cx="1890712" cy="649288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Saisir une date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394972" y="3370982"/>
            <a:ext cx="5497508" cy="85010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90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global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sz="quarter" idx="10"/>
          </p:nvPr>
        </p:nvSpPr>
        <p:spPr>
          <a:xfrm>
            <a:off x="7379468" y="539051"/>
            <a:ext cx="1296988" cy="1223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203848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2400" baseline="0">
                <a:solidFill>
                  <a:srgbClr val="020E16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37" y="395382"/>
            <a:ext cx="30241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437112"/>
            <a:ext cx="5544616" cy="936104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Auteur /Service</a:t>
            </a:r>
            <a:endParaRPr lang="fr-FR" dirty="0"/>
          </a:p>
        </p:txBody>
      </p:sp>
      <p:sp>
        <p:nvSpPr>
          <p:cNvPr id="11" name="Espace réservé du texte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45200" y="5660032"/>
            <a:ext cx="1890712" cy="649288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Saisir une date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20021" y="3356992"/>
            <a:ext cx="5472459" cy="85010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3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fr-FR" sz="3200" u="none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</a:pPr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2780928"/>
            <a:ext cx="7772400" cy="504056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7058393" y="4941168"/>
            <a:ext cx="1814295" cy="1152128"/>
            <a:chOff x="6813303" y="3861048"/>
            <a:chExt cx="999057" cy="63442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7677399" y="4360516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112667" y="4231615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539852" y="4221088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6813303" y="3880182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6948264" y="4014119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7607332" y="3861048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7275112" y="3976590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grpSp>
        <p:nvGrpSpPr>
          <p:cNvPr id="13" name="Groupe 12"/>
          <p:cNvGrpSpPr/>
          <p:nvPr userDrawn="1"/>
        </p:nvGrpSpPr>
        <p:grpSpPr>
          <a:xfrm>
            <a:off x="7058393" y="4941168"/>
            <a:ext cx="1814295" cy="1152128"/>
            <a:chOff x="6813303" y="3861048"/>
            <a:chExt cx="999057" cy="63442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7677399" y="4360516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112667" y="4231615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539852" y="4221088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813303" y="3880182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607332" y="3861048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275112" y="3976590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</p:spTree>
    <p:extLst>
      <p:ext uri="{BB962C8B-B14F-4D97-AF65-F5344CB8AC3E}">
        <p14:creationId xmlns:p14="http://schemas.microsoft.com/office/powerpoint/2010/main" val="2168825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Ph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24/11/2018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444112" y="5229200"/>
            <a:ext cx="8280920" cy="71660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3600">
                <a:solidFill>
                  <a:srgbClr val="00B0F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476614" y="1307511"/>
            <a:ext cx="1767698" cy="132940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4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2589105" y="1307511"/>
            <a:ext cx="1767698" cy="132940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5" name="Espace réservé du texte 22"/>
          <p:cNvSpPr>
            <a:spLocks noGrp="1"/>
          </p:cNvSpPr>
          <p:nvPr>
            <p:ph type="body" sz="quarter" idx="16"/>
          </p:nvPr>
        </p:nvSpPr>
        <p:spPr>
          <a:xfrm>
            <a:off x="4682233" y="1307511"/>
            <a:ext cx="1767698" cy="132940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6" name="Espace réservé du texte 22"/>
          <p:cNvSpPr>
            <a:spLocks noGrp="1"/>
          </p:cNvSpPr>
          <p:nvPr>
            <p:ph type="body" sz="quarter" idx="17"/>
          </p:nvPr>
        </p:nvSpPr>
        <p:spPr>
          <a:xfrm>
            <a:off x="6885267" y="1307511"/>
            <a:ext cx="1767698" cy="132940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011190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24/11/2018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954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24/11/2018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279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24/11/2018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5425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24/11/2018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9466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396750"/>
            <a:ext cx="8136904" cy="484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539552" y="659801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06" y="6354008"/>
            <a:ext cx="430240" cy="432000"/>
          </a:xfrm>
          <a:prstGeom prst="rect">
            <a:avLst/>
          </a:prstGeom>
          <a:ln>
            <a:noFill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100392" y="6592267"/>
            <a:ext cx="529200" cy="29311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"/>
          </p:nvPr>
        </p:nvSpPr>
        <p:spPr>
          <a:xfrm>
            <a:off x="5292080" y="6597352"/>
            <a:ext cx="2133600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F576504-9738-4058-A431-6E10A087F44F}" type="datetimeFigureOut">
              <a:rPr lang="fr-FR" smtClean="0"/>
              <a:pPr/>
              <a:t>24/11/2018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070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1" r:id="rId3"/>
    <p:sldLayoutId id="2147483682" r:id="rId4"/>
    <p:sldLayoutId id="2147483686" r:id="rId5"/>
    <p:sldLayoutId id="2147483683" r:id="rId6"/>
    <p:sldLayoutId id="2147483684" r:id="rId7"/>
    <p:sldLayoutId id="2147483685" r:id="rId8"/>
    <p:sldLayoutId id="2147483691" r:id="rId9"/>
    <p:sldLayoutId id="2147483687" r:id="rId10"/>
    <p:sldLayoutId id="2147483688" r:id="rId11"/>
    <p:sldLayoutId id="2147483689" r:id="rId12"/>
    <p:sldLayoutId id="214748369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80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SzPct val="70000"/>
        <a:buFont typeface="Wingdings" panose="05000000000000000000" pitchFamily="2" charset="2"/>
        <a:buChar char="n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50000"/>
        <a:buFont typeface="Wingdings" panose="05000000000000000000" pitchFamily="2" charset="2"/>
        <a:buChar char="n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L’hôpital et le numérique</a:t>
            </a:r>
            <a:endParaRPr lang="fr-FR" sz="40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0" dirty="0" smtClean="0"/>
              <a:t>Philippe CASTETS </a:t>
            </a:r>
            <a:r>
              <a:rPr lang="fr-FR" b="0" dirty="0" smtClean="0">
                <a:solidFill>
                  <a:srgbClr val="00B0F0"/>
                </a:solidFill>
              </a:rPr>
              <a:t>|</a:t>
            </a:r>
            <a:r>
              <a:rPr lang="fr-FR" b="0" dirty="0" smtClean="0"/>
              <a:t> DSII</a:t>
            </a:r>
            <a:endParaRPr lang="fr-FR" b="0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44112" y="5713276"/>
            <a:ext cx="8280920" cy="716607"/>
          </a:xfrm>
          <a:noFill/>
        </p:spPr>
        <p:txBody>
          <a:bodyPr/>
          <a:lstStyle/>
          <a:p>
            <a:r>
              <a:rPr lang="fr-FR" dirty="0" smtClean="0">
                <a:solidFill>
                  <a:srgbClr val="00B5EF"/>
                </a:solidFill>
              </a:rPr>
              <a:t>2015…</a:t>
            </a:r>
            <a:endParaRPr lang="fr-FR" dirty="0">
              <a:solidFill>
                <a:srgbClr val="00B5E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8647"/>
            <a:ext cx="8640960" cy="28684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28" y="3547297"/>
            <a:ext cx="6798563" cy="1202379"/>
          </a:xfrm>
          <a:prstGeom prst="rect">
            <a:avLst/>
          </a:prstGeom>
        </p:spPr>
      </p:pic>
      <p:cxnSp>
        <p:nvCxnSpPr>
          <p:cNvPr id="22" name="Connecteur droit 21"/>
          <p:cNvCxnSpPr/>
          <p:nvPr/>
        </p:nvCxnSpPr>
        <p:spPr>
          <a:xfrm flipH="1">
            <a:off x="444112" y="6042357"/>
            <a:ext cx="3119776" cy="0"/>
          </a:xfrm>
          <a:prstGeom prst="line">
            <a:avLst/>
          </a:prstGeom>
          <a:ln w="38100">
            <a:solidFill>
              <a:srgbClr val="00B5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5436096" y="6042356"/>
            <a:ext cx="3288936" cy="0"/>
          </a:xfrm>
          <a:prstGeom prst="line">
            <a:avLst/>
          </a:prstGeom>
          <a:ln w="38100">
            <a:solidFill>
              <a:srgbClr val="00B5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44112" y="4829564"/>
            <a:ext cx="8280920" cy="710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5EF"/>
                </a:solidFill>
              </a:rPr>
              <a:t>.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Innovation </a:t>
            </a:r>
            <a:r>
              <a:rPr lang="fr-FR" sz="2400" dirty="0" smtClean="0">
                <a:solidFill>
                  <a:srgbClr val="00B5EF"/>
                </a:solidFill>
              </a:rPr>
              <a:t>.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Créatif +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ritique </a:t>
            </a:r>
            <a:r>
              <a:rPr lang="fr-FR" sz="2400" dirty="0" smtClean="0">
                <a:solidFill>
                  <a:srgbClr val="00B5EF"/>
                </a:solidFill>
              </a:rPr>
              <a:t>.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20688"/>
            <a:ext cx="5472608" cy="5472608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46348" y="1700808"/>
            <a:ext cx="2813484" cy="2866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fr-FR" sz="36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Hôpital et numérique</a:t>
            </a:r>
            <a:endParaRPr lang="fr-FR" sz="3600" dirty="0">
              <a:solidFill>
                <a:schemeClr val="tx2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</a:pPr>
            <a:r>
              <a:rPr lang="fr-FR" sz="3600" b="0" dirty="0">
                <a:solidFill>
                  <a:srgbClr val="00091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Comment évoluera l’hôpital ?</a:t>
            </a:r>
          </a:p>
        </p:txBody>
      </p:sp>
    </p:spTree>
    <p:extLst>
      <p:ext uri="{BB962C8B-B14F-4D97-AF65-F5344CB8AC3E}">
        <p14:creationId xmlns:p14="http://schemas.microsoft.com/office/powerpoint/2010/main" val="740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/>
          <p:nvPr/>
        </p:nvSpPr>
        <p:spPr>
          <a:xfrm>
            <a:off x="4128117" y="3701988"/>
            <a:ext cx="4776186" cy="577049"/>
          </a:xfrm>
          <a:custGeom>
            <a:avLst/>
            <a:gdLst>
              <a:gd name="connsiteX0" fmla="*/ 4776186 w 4776186"/>
              <a:gd name="connsiteY0" fmla="*/ 0 h 577049"/>
              <a:gd name="connsiteX1" fmla="*/ 745724 w 4776186"/>
              <a:gd name="connsiteY1" fmla="*/ 0 h 577049"/>
              <a:gd name="connsiteX2" fmla="*/ 0 w 4776186"/>
              <a:gd name="connsiteY2" fmla="*/ 577049 h 57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186" h="577049">
                <a:moveTo>
                  <a:pt x="4776186" y="0"/>
                </a:moveTo>
                <a:lnTo>
                  <a:pt x="745724" y="0"/>
                </a:lnTo>
                <a:lnTo>
                  <a:pt x="0" y="577049"/>
                </a:lnTo>
              </a:path>
            </a:pathLst>
          </a:custGeom>
          <a:noFill/>
          <a:ln>
            <a:solidFill>
              <a:srgbClr val="00B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44"/>
            <a:ext cx="4283968" cy="6915297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716016" y="0"/>
            <a:ext cx="4427984" cy="4725144"/>
          </a:xfrm>
        </p:spPr>
        <p:txBody>
          <a:bodyPr anchor="b" anchorCtr="0">
            <a:normAutofit/>
          </a:bodyPr>
          <a:lstStyle/>
          <a:p>
            <a:pPr marL="0" indent="0">
              <a:buNone/>
            </a:pPr>
            <a:r>
              <a:rPr lang="fr-FR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Accélération/réduction</a:t>
            </a:r>
          </a:p>
          <a:p>
            <a:pPr marL="0" indent="0">
              <a:buNone/>
            </a:pPr>
            <a:r>
              <a:rPr lang="fr-FR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du temps </a:t>
            </a:r>
            <a:r>
              <a:rPr lang="fr-FR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(et </a:t>
            </a:r>
            <a:r>
              <a:rPr lang="fr-FR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des </a:t>
            </a:r>
            <a:r>
              <a:rPr lang="fr-FR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distances)</a:t>
            </a:r>
            <a:endParaRPr lang="fr-FR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23528" y="1556792"/>
            <a:ext cx="2746648" cy="2866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fr-FR" sz="2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Hôpital et numérique</a:t>
            </a:r>
            <a:endParaRPr lang="fr-FR" sz="3200" dirty="0">
              <a:solidFill>
                <a:schemeClr val="tx2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</a:pPr>
            <a:r>
              <a:rPr lang="fr-FR" sz="3200" b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Comment évoluera l’hôpital ?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023302"/>
            <a:ext cx="193022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/>
          <p:nvPr/>
        </p:nvSpPr>
        <p:spPr>
          <a:xfrm>
            <a:off x="4128117" y="3701988"/>
            <a:ext cx="4776186" cy="577049"/>
          </a:xfrm>
          <a:custGeom>
            <a:avLst/>
            <a:gdLst>
              <a:gd name="connsiteX0" fmla="*/ 4776186 w 4776186"/>
              <a:gd name="connsiteY0" fmla="*/ 0 h 577049"/>
              <a:gd name="connsiteX1" fmla="*/ 745724 w 4776186"/>
              <a:gd name="connsiteY1" fmla="*/ 0 h 577049"/>
              <a:gd name="connsiteX2" fmla="*/ 0 w 4776186"/>
              <a:gd name="connsiteY2" fmla="*/ 577049 h 57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186" h="577049">
                <a:moveTo>
                  <a:pt x="4776186" y="0"/>
                </a:moveTo>
                <a:lnTo>
                  <a:pt x="745724" y="0"/>
                </a:lnTo>
                <a:lnTo>
                  <a:pt x="0" y="577049"/>
                </a:lnTo>
              </a:path>
            </a:pathLst>
          </a:custGeom>
          <a:noFill/>
          <a:ln>
            <a:solidFill>
              <a:srgbClr val="00B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44"/>
            <a:ext cx="4283968" cy="6915297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716016" y="0"/>
            <a:ext cx="4427984" cy="4725144"/>
          </a:xfrm>
        </p:spPr>
        <p:txBody>
          <a:bodyPr anchor="b" anchorCtr="0">
            <a:normAutofit/>
          </a:bodyPr>
          <a:lstStyle/>
          <a:p>
            <a:pPr marL="0" indent="0">
              <a:buNone/>
            </a:pPr>
            <a:r>
              <a:rPr lang="fr-FR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La transformation du paysage sanitaire</a:t>
            </a:r>
            <a:endParaRPr lang="fr-FR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23528" y="1556792"/>
            <a:ext cx="2746648" cy="2866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fr-FR" sz="2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Hôpital et numérique</a:t>
            </a:r>
            <a:endParaRPr lang="fr-FR" sz="3200" dirty="0">
              <a:solidFill>
                <a:schemeClr val="tx2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</a:pPr>
            <a:r>
              <a:rPr lang="fr-FR" sz="3200" b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Comment évoluera l’hôpital 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19" y="936898"/>
            <a:ext cx="164662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/>
          <p:nvPr/>
        </p:nvSpPr>
        <p:spPr>
          <a:xfrm>
            <a:off x="4128117" y="3701988"/>
            <a:ext cx="4776186" cy="577049"/>
          </a:xfrm>
          <a:custGeom>
            <a:avLst/>
            <a:gdLst>
              <a:gd name="connsiteX0" fmla="*/ 4776186 w 4776186"/>
              <a:gd name="connsiteY0" fmla="*/ 0 h 577049"/>
              <a:gd name="connsiteX1" fmla="*/ 745724 w 4776186"/>
              <a:gd name="connsiteY1" fmla="*/ 0 h 577049"/>
              <a:gd name="connsiteX2" fmla="*/ 0 w 4776186"/>
              <a:gd name="connsiteY2" fmla="*/ 577049 h 57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186" h="577049">
                <a:moveTo>
                  <a:pt x="4776186" y="0"/>
                </a:moveTo>
                <a:lnTo>
                  <a:pt x="745724" y="0"/>
                </a:lnTo>
                <a:lnTo>
                  <a:pt x="0" y="577049"/>
                </a:lnTo>
              </a:path>
            </a:pathLst>
          </a:custGeom>
          <a:noFill/>
          <a:ln>
            <a:solidFill>
              <a:srgbClr val="00B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44"/>
            <a:ext cx="4283968" cy="6915297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716016" y="0"/>
            <a:ext cx="4427984" cy="4725144"/>
          </a:xfrm>
        </p:spPr>
        <p:txBody>
          <a:bodyPr anchor="b" anchorCtr="0">
            <a:normAutofit/>
          </a:bodyPr>
          <a:lstStyle/>
          <a:p>
            <a:pPr marL="0" indent="0">
              <a:buNone/>
            </a:pPr>
            <a:r>
              <a:rPr lang="fr-FR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Bouleversement </a:t>
            </a:r>
          </a:p>
          <a:p>
            <a:pPr marL="0" indent="0">
              <a:buNone/>
            </a:pPr>
            <a:r>
              <a:rPr lang="fr-FR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des métiers et des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rapports professionnels</a:t>
            </a:r>
            <a:endParaRPr lang="fr-FR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23528" y="1556792"/>
            <a:ext cx="2746648" cy="2866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fr-FR" sz="2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Hôpital et numérique</a:t>
            </a:r>
            <a:endParaRPr lang="fr-FR" sz="3200" dirty="0">
              <a:solidFill>
                <a:schemeClr val="tx2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</a:pPr>
            <a:r>
              <a:rPr lang="fr-FR" sz="3200" b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Comment évoluera l’hôpital 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34177"/>
            <a:ext cx="1954800" cy="18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/>
          <p:nvPr/>
        </p:nvSpPr>
        <p:spPr>
          <a:xfrm>
            <a:off x="4128117" y="3701988"/>
            <a:ext cx="4776186" cy="577049"/>
          </a:xfrm>
          <a:custGeom>
            <a:avLst/>
            <a:gdLst>
              <a:gd name="connsiteX0" fmla="*/ 4776186 w 4776186"/>
              <a:gd name="connsiteY0" fmla="*/ 0 h 577049"/>
              <a:gd name="connsiteX1" fmla="*/ 745724 w 4776186"/>
              <a:gd name="connsiteY1" fmla="*/ 0 h 577049"/>
              <a:gd name="connsiteX2" fmla="*/ 0 w 4776186"/>
              <a:gd name="connsiteY2" fmla="*/ 577049 h 57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186" h="577049">
                <a:moveTo>
                  <a:pt x="4776186" y="0"/>
                </a:moveTo>
                <a:lnTo>
                  <a:pt x="745724" y="0"/>
                </a:lnTo>
                <a:lnTo>
                  <a:pt x="0" y="577049"/>
                </a:lnTo>
              </a:path>
            </a:pathLst>
          </a:custGeom>
          <a:noFill/>
          <a:ln>
            <a:solidFill>
              <a:srgbClr val="00B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44"/>
            <a:ext cx="4283968" cy="6915297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716016" y="0"/>
            <a:ext cx="4427984" cy="4221088"/>
          </a:xfrm>
        </p:spPr>
        <p:txBody>
          <a:bodyPr anchor="b" anchorCtr="0">
            <a:normAutofit/>
          </a:bodyPr>
          <a:lstStyle/>
          <a:p>
            <a:pPr marL="0" indent="0">
              <a:buNone/>
            </a:pPr>
            <a:r>
              <a:rPr lang="fr-FR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 patient au cœur </a:t>
            </a:r>
          </a:p>
          <a:p>
            <a:pPr marL="0" indent="0">
              <a:buNone/>
            </a:pPr>
            <a:r>
              <a:rPr lang="fr-FR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du dispositif sanitaire</a:t>
            </a:r>
            <a:endParaRPr lang="fr-FR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23528" y="1556792"/>
            <a:ext cx="2746648" cy="2866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fr-FR" sz="2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Hôpital et numérique</a:t>
            </a:r>
            <a:endParaRPr lang="fr-FR" sz="3200" dirty="0">
              <a:solidFill>
                <a:schemeClr val="tx2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</a:pPr>
            <a:r>
              <a:rPr lang="fr-FR" sz="3200" b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Comment évoluera l’hôpital 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35" y="908050"/>
            <a:ext cx="1764000" cy="180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16</a:t>
            </a:fld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1475656" y="188640"/>
            <a:ext cx="6006452" cy="6475636"/>
            <a:chOff x="1386833" y="6089"/>
            <a:chExt cx="6370333" cy="686794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833" y="6089"/>
              <a:ext cx="6370333" cy="6845822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5272830"/>
              <a:ext cx="1584176" cy="1579082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5272830"/>
              <a:ext cx="1601200" cy="160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83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6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39552" y="6380251"/>
            <a:ext cx="28956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00392" y="6374507"/>
            <a:ext cx="529200" cy="293117"/>
          </a:xfrm>
        </p:spPr>
        <p:txBody>
          <a:bodyPr/>
          <a:lstStyle/>
          <a:p>
            <a:fld id="{FA8B6565-9BF0-4851-88BC-481D3FE6E5CB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44112" y="5229200"/>
            <a:ext cx="8280920" cy="716607"/>
          </a:xfrm>
          <a:noFill/>
        </p:spPr>
        <p:txBody>
          <a:bodyPr/>
          <a:lstStyle/>
          <a:p>
            <a:r>
              <a:rPr lang="fr-FR" dirty="0" smtClean="0">
                <a:solidFill>
                  <a:srgbClr val="00B5EF"/>
                </a:solidFill>
              </a:rPr>
              <a:t>1989</a:t>
            </a:r>
            <a:endParaRPr lang="fr-FR" dirty="0">
              <a:solidFill>
                <a:srgbClr val="00B5E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4" y="1393359"/>
            <a:ext cx="7992888" cy="2037403"/>
          </a:xfrm>
          <a:prstGeom prst="rect">
            <a:avLst/>
          </a:prstGeom>
        </p:spPr>
      </p:pic>
      <p:cxnSp>
        <p:nvCxnSpPr>
          <p:cNvPr id="15" name="Connecteur droit 14"/>
          <p:cNvCxnSpPr>
            <a:endCxn id="5" idx="1"/>
          </p:cNvCxnSpPr>
          <p:nvPr/>
        </p:nvCxnSpPr>
        <p:spPr>
          <a:xfrm flipH="1">
            <a:off x="444112" y="5587503"/>
            <a:ext cx="3551824" cy="1"/>
          </a:xfrm>
          <a:prstGeom prst="line">
            <a:avLst/>
          </a:prstGeom>
          <a:ln w="25400">
            <a:solidFill>
              <a:srgbClr val="00B5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210932" y="5587503"/>
            <a:ext cx="3514100" cy="0"/>
          </a:xfrm>
          <a:prstGeom prst="line">
            <a:avLst/>
          </a:prstGeom>
          <a:ln w="38100">
            <a:solidFill>
              <a:srgbClr val="00B5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1287094" y="5579619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7049350" y="5587503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8101014" y="5587503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2224580" y="5587504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010" y="5731519"/>
            <a:ext cx="914400" cy="9144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82" y="5728720"/>
            <a:ext cx="914400" cy="914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12" y="5753224"/>
            <a:ext cx="914400" cy="9144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48" y="5748528"/>
            <a:ext cx="914400" cy="914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44112" y="4639808"/>
            <a:ext cx="8280920" cy="710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 premier étonnement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8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5" y="5742628"/>
            <a:ext cx="914400" cy="914400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 flipH="1">
            <a:off x="1391642" y="5532186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2528577" y="5540071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39552" y="6376243"/>
            <a:ext cx="28956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44112" y="5231284"/>
            <a:ext cx="8280920" cy="716607"/>
          </a:xfrm>
          <a:noFill/>
        </p:spPr>
        <p:txBody>
          <a:bodyPr/>
          <a:lstStyle/>
          <a:p>
            <a:r>
              <a:rPr lang="fr-FR" dirty="0" smtClean="0">
                <a:solidFill>
                  <a:srgbClr val="00B5EF"/>
                </a:solidFill>
              </a:rPr>
              <a:t>1993 - </a:t>
            </a:r>
            <a:r>
              <a:rPr lang="fr-FR" dirty="0" smtClean="0">
                <a:solidFill>
                  <a:srgbClr val="00B5EF"/>
                </a:solidFill>
              </a:rPr>
              <a:t>1998</a:t>
            </a:r>
            <a:endParaRPr lang="fr-FR" dirty="0">
              <a:solidFill>
                <a:srgbClr val="00B5EF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68" y="183836"/>
            <a:ext cx="5241746" cy="408636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 flipH="1">
            <a:off x="548660" y="5540071"/>
            <a:ext cx="2886492" cy="0"/>
          </a:xfrm>
          <a:prstGeom prst="line">
            <a:avLst/>
          </a:prstGeom>
          <a:ln w="38100">
            <a:solidFill>
              <a:srgbClr val="00B5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5796136" y="5540070"/>
            <a:ext cx="3033444" cy="0"/>
          </a:xfrm>
          <a:prstGeom prst="line">
            <a:avLst/>
          </a:prstGeom>
          <a:ln w="38100">
            <a:solidFill>
              <a:srgbClr val="00B5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7200617" y="5554039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8104336" y="5541687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9" y="5733256"/>
            <a:ext cx="914400" cy="9144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23" y="5764481"/>
            <a:ext cx="914400" cy="914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66" y="5764481"/>
            <a:ext cx="914400" cy="914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44112" y="4639808"/>
            <a:ext cx="8280920" cy="710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00B5EF"/>
                </a:solidFill>
              </a:rPr>
              <a:t>De l’IPP aux premières pages de Cristal-net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44112" y="5231284"/>
            <a:ext cx="8280920" cy="716607"/>
          </a:xfrm>
          <a:noFill/>
        </p:spPr>
        <p:txBody>
          <a:bodyPr/>
          <a:lstStyle/>
          <a:p>
            <a:r>
              <a:rPr lang="fr-FR" dirty="0" smtClean="0">
                <a:solidFill>
                  <a:srgbClr val="00B5EF"/>
                </a:solidFill>
              </a:rPr>
              <a:t>2001 </a:t>
            </a:r>
            <a:endParaRPr lang="fr-FR" dirty="0">
              <a:solidFill>
                <a:srgbClr val="00B5EF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444112" y="5588704"/>
            <a:ext cx="2991040" cy="0"/>
          </a:xfrm>
          <a:prstGeom prst="line">
            <a:avLst/>
          </a:prstGeom>
          <a:ln w="38100">
            <a:solidFill>
              <a:srgbClr val="00B5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1287094" y="5580819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2261372" y="5588704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>
            <a:off x="660726" y="5774559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31"/>
          <p:cNvCxnSpPr/>
          <p:nvPr/>
        </p:nvCxnSpPr>
        <p:spPr>
          <a:xfrm flipH="1">
            <a:off x="7096069" y="5602672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7965420" y="5610557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>
            <a:off x="7450592" y="5813114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39552" y="6382335"/>
            <a:ext cx="28956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00392" y="6376591"/>
            <a:ext cx="529200" cy="293117"/>
          </a:xfrm>
        </p:spPr>
        <p:txBody>
          <a:bodyPr/>
          <a:lstStyle/>
          <a:p>
            <a:fld id="{FA8B6565-9BF0-4851-88BC-481D3FE6E5CB}" type="slidenum">
              <a:rPr lang="fr-FR" smtClean="0"/>
              <a:pPr/>
              <a:t>4</a:t>
            </a:fld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5796136" y="5589587"/>
            <a:ext cx="2928896" cy="0"/>
          </a:xfrm>
          <a:prstGeom prst="line">
            <a:avLst/>
          </a:prstGeom>
          <a:ln w="38100">
            <a:solidFill>
              <a:srgbClr val="00B5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92" y="5813114"/>
            <a:ext cx="914400" cy="9144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6" y="5766670"/>
            <a:ext cx="914400" cy="9144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44" y="5798429"/>
            <a:ext cx="908351" cy="9083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352" y="620688"/>
            <a:ext cx="5001778" cy="388316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24" y="5794872"/>
            <a:ext cx="878400" cy="9154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44112" y="4639808"/>
            <a:ext cx="8280920" cy="710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00B5EF"/>
                </a:solidFill>
              </a:rPr>
              <a:t>.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Accords Grenoble - Québec </a:t>
            </a:r>
            <a:r>
              <a:rPr lang="fr-FR" sz="2400" dirty="0" smtClean="0">
                <a:solidFill>
                  <a:srgbClr val="00B5EF"/>
                </a:solidFill>
              </a:rPr>
              <a:t>.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44112" y="5231284"/>
            <a:ext cx="8280920" cy="716607"/>
          </a:xfrm>
          <a:noFill/>
        </p:spPr>
        <p:txBody>
          <a:bodyPr/>
          <a:lstStyle/>
          <a:p>
            <a:r>
              <a:rPr lang="fr-FR" dirty="0" smtClean="0">
                <a:solidFill>
                  <a:srgbClr val="00B5EF"/>
                </a:solidFill>
              </a:rPr>
              <a:t>2001 - </a:t>
            </a:r>
            <a:r>
              <a:rPr lang="fr-FR" dirty="0" smtClean="0">
                <a:solidFill>
                  <a:srgbClr val="00B5EF"/>
                </a:solidFill>
              </a:rPr>
              <a:t>2004</a:t>
            </a:r>
            <a:endParaRPr lang="fr-FR" dirty="0">
              <a:solidFill>
                <a:srgbClr val="00B5EF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444112" y="5588704"/>
            <a:ext cx="2991040" cy="0"/>
          </a:xfrm>
          <a:prstGeom prst="line">
            <a:avLst/>
          </a:prstGeom>
          <a:ln w="38100">
            <a:solidFill>
              <a:srgbClr val="00B5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1287094" y="5580819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2296925" y="5588704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>
            <a:off x="660726" y="5774559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31"/>
          <p:cNvCxnSpPr/>
          <p:nvPr/>
        </p:nvCxnSpPr>
        <p:spPr>
          <a:xfrm flipH="1">
            <a:off x="7024446" y="5602672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7965420" y="5610557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>
            <a:off x="7450592" y="5813114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39552" y="6382335"/>
            <a:ext cx="28956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00392" y="6376591"/>
            <a:ext cx="529200" cy="293117"/>
          </a:xfrm>
        </p:spPr>
        <p:txBody>
          <a:bodyPr/>
          <a:lstStyle/>
          <a:p>
            <a:fld id="{FA8B6565-9BF0-4851-88BC-481D3FE6E5CB}" type="slidenum">
              <a:rPr lang="fr-FR" smtClean="0"/>
              <a:pPr/>
              <a:t>5</a:t>
            </a:fld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5796136" y="5589587"/>
            <a:ext cx="2928896" cy="0"/>
          </a:xfrm>
          <a:prstGeom prst="line">
            <a:avLst/>
          </a:prstGeom>
          <a:ln w="38100">
            <a:solidFill>
              <a:srgbClr val="00B5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92" y="5813114"/>
            <a:ext cx="914400" cy="9144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6" y="5766670"/>
            <a:ext cx="914400" cy="9144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50" y="5798429"/>
            <a:ext cx="908351" cy="90835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32" y="332656"/>
            <a:ext cx="3674092" cy="416026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24" y="5794872"/>
            <a:ext cx="878400" cy="9154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44112" y="4639808"/>
            <a:ext cx="8280920" cy="710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5EF"/>
                </a:solidFill>
              </a:rPr>
              <a:t>.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Accélération avec internet et la messagerie </a:t>
            </a:r>
            <a:r>
              <a:rPr lang="fr-FR" sz="2400" dirty="0" smtClean="0">
                <a:solidFill>
                  <a:srgbClr val="00B5EF"/>
                </a:solidFill>
              </a:rPr>
              <a:t>.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44112" y="5229200"/>
            <a:ext cx="8280920" cy="716607"/>
          </a:xfrm>
          <a:noFill/>
        </p:spPr>
        <p:txBody>
          <a:bodyPr/>
          <a:lstStyle/>
          <a:p>
            <a:r>
              <a:rPr lang="fr-FR" dirty="0" smtClean="0">
                <a:solidFill>
                  <a:srgbClr val="00B5EF"/>
                </a:solidFill>
              </a:rPr>
              <a:t>2005 - 2008</a:t>
            </a:r>
            <a:endParaRPr lang="fr-FR" dirty="0">
              <a:solidFill>
                <a:srgbClr val="00B5EF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72" y="172481"/>
            <a:ext cx="4502784" cy="4502784"/>
          </a:xfrm>
          <a:prstGeom prst="rect">
            <a:avLst/>
          </a:prstGeom>
        </p:spPr>
      </p:pic>
      <p:cxnSp>
        <p:nvCxnSpPr>
          <p:cNvPr id="26" name="Connecteur droit 25"/>
          <p:cNvCxnSpPr/>
          <p:nvPr/>
        </p:nvCxnSpPr>
        <p:spPr>
          <a:xfrm flipH="1">
            <a:off x="444112" y="5579619"/>
            <a:ext cx="2991040" cy="7885"/>
          </a:xfrm>
          <a:prstGeom prst="line">
            <a:avLst/>
          </a:prstGeom>
          <a:ln w="38100">
            <a:solidFill>
              <a:srgbClr val="00B5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5868144" y="5587503"/>
            <a:ext cx="2856888" cy="0"/>
          </a:xfrm>
          <a:prstGeom prst="line">
            <a:avLst/>
          </a:prstGeom>
          <a:ln w="38100">
            <a:solidFill>
              <a:srgbClr val="00B5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1287094" y="5579619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2156445" y="5587504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7002756" y="5601472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8045406" y="5587504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29" y="5777986"/>
            <a:ext cx="914400" cy="914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23" y="5759346"/>
            <a:ext cx="864000" cy="864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617" y="5810289"/>
            <a:ext cx="894171" cy="8941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038" y="5816933"/>
            <a:ext cx="914400" cy="914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44112" y="4639808"/>
            <a:ext cx="8280920" cy="710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400" dirty="0">
                <a:solidFill>
                  <a:srgbClr val="00B5EF"/>
                </a:solidFill>
              </a:rPr>
              <a:t>.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Cristal-net sauce québécoise </a:t>
            </a:r>
            <a:r>
              <a:rPr lang="fr-FR" sz="2400" dirty="0" smtClean="0">
                <a:solidFill>
                  <a:srgbClr val="00B5EF"/>
                </a:solidFill>
              </a:rPr>
              <a:t>.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Suite de l’aventure avec Lyon </a:t>
            </a:r>
            <a:r>
              <a:rPr lang="fr-FR" sz="2400" dirty="0" smtClean="0">
                <a:solidFill>
                  <a:srgbClr val="00B5EF"/>
                </a:solidFill>
              </a:rPr>
              <a:t>.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eur droit 26"/>
          <p:cNvCxnSpPr/>
          <p:nvPr/>
        </p:nvCxnSpPr>
        <p:spPr>
          <a:xfrm flipH="1" flipV="1">
            <a:off x="444112" y="5587504"/>
            <a:ext cx="2687728" cy="13968"/>
          </a:xfrm>
          <a:prstGeom prst="line">
            <a:avLst/>
          </a:prstGeom>
          <a:ln w="38100">
            <a:solidFill>
              <a:srgbClr val="00B5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5868144" y="5587503"/>
            <a:ext cx="2856888" cy="0"/>
          </a:xfrm>
          <a:prstGeom prst="line">
            <a:avLst/>
          </a:prstGeom>
          <a:ln w="38100">
            <a:solidFill>
              <a:srgbClr val="00B5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1287094" y="5579619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2265526" y="5587504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7010730" y="5601472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8004553" y="5579619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39552" y="6380276"/>
            <a:ext cx="28956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00392" y="6374532"/>
            <a:ext cx="529200" cy="293117"/>
          </a:xfrm>
        </p:spPr>
        <p:txBody>
          <a:bodyPr/>
          <a:lstStyle/>
          <a:p>
            <a:fld id="{FA8B6565-9BF0-4851-88BC-481D3FE6E5CB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44112" y="5229225"/>
            <a:ext cx="8280920" cy="716607"/>
          </a:xfrm>
          <a:noFill/>
        </p:spPr>
        <p:txBody>
          <a:bodyPr/>
          <a:lstStyle/>
          <a:p>
            <a:r>
              <a:rPr lang="fr-FR" dirty="0" smtClean="0">
                <a:solidFill>
                  <a:srgbClr val="00B5EF"/>
                </a:solidFill>
              </a:rPr>
              <a:t>2008 - 2018</a:t>
            </a:r>
            <a:endParaRPr lang="fr-FR" dirty="0">
              <a:solidFill>
                <a:srgbClr val="00B5EF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37" y="2780928"/>
            <a:ext cx="1878211" cy="3600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62" y="236893"/>
            <a:ext cx="4570087" cy="4634004"/>
          </a:xfrm>
          <a:prstGeom prst="rect">
            <a:avLst/>
          </a:prstGeom>
        </p:spPr>
      </p:pic>
      <p:sp>
        <p:nvSpPr>
          <p:cNvPr id="8" name="Bulle ronde 7"/>
          <p:cNvSpPr/>
          <p:nvPr/>
        </p:nvSpPr>
        <p:spPr>
          <a:xfrm>
            <a:off x="685025" y="1916832"/>
            <a:ext cx="1844379" cy="1368152"/>
          </a:xfrm>
          <a:prstGeom prst="wedgeEllipseCallout">
            <a:avLst>
              <a:gd name="adj1" fmla="val 60090"/>
              <a:gd name="adj2" fmla="val 143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cap="small" dirty="0" smtClean="0"/>
              <a:t>Orientation </a:t>
            </a:r>
            <a:br>
              <a:rPr lang="fr-FR" sz="1400" cap="small" dirty="0" smtClean="0"/>
            </a:br>
            <a:r>
              <a:rPr lang="fr-FR" sz="1400" b="1" dirty="0" smtClean="0"/>
              <a:t>3</a:t>
            </a:r>
            <a:r>
              <a:rPr lang="fr-FR" sz="1400" b="1" dirty="0"/>
              <a:t> </a:t>
            </a:r>
            <a:r>
              <a:rPr lang="fr-FR" sz="1400" b="1" dirty="0" smtClean="0"/>
              <a:t>698 </a:t>
            </a:r>
            <a:r>
              <a:rPr lang="fr-FR" sz="1400" dirty="0" smtClean="0"/>
              <a:t>établissements </a:t>
            </a:r>
            <a:r>
              <a:rPr lang="fr-FR" sz="1400" dirty="0"/>
              <a:t>sanitaire</a:t>
            </a:r>
          </a:p>
        </p:txBody>
      </p:sp>
      <p:sp>
        <p:nvSpPr>
          <p:cNvPr id="26" name="Bulle ronde 25"/>
          <p:cNvSpPr/>
          <p:nvPr/>
        </p:nvSpPr>
        <p:spPr>
          <a:xfrm>
            <a:off x="6261399" y="259294"/>
            <a:ext cx="2664296" cy="2229405"/>
          </a:xfrm>
          <a:prstGeom prst="wedgeEllipseCallout">
            <a:avLst>
              <a:gd name="adj1" fmla="val -55946"/>
              <a:gd name="adj2" fmla="val 1103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72000" rtlCol="0" anchor="ctr"/>
          <a:lstStyle/>
          <a:p>
            <a:pPr algn="ctr"/>
            <a:r>
              <a:rPr lang="fr-FR" sz="1400" cap="small" dirty="0"/>
              <a:t>Qui utilise </a:t>
            </a:r>
            <a:r>
              <a:rPr lang="fr-FR" sz="1400" cap="small" dirty="0" smtClean="0"/>
              <a:t>Via Trajectoire </a:t>
            </a:r>
            <a:r>
              <a:rPr lang="fr-FR" sz="1400" cap="small" dirty="0"/>
              <a:t>?</a:t>
            </a:r>
          </a:p>
          <a:p>
            <a:pPr algn="ctr"/>
            <a:r>
              <a:rPr lang="fr-FR" sz="1400" b="1" dirty="0" smtClean="0"/>
              <a:t>13 </a:t>
            </a:r>
            <a:r>
              <a:rPr lang="fr-FR" sz="1400" dirty="0" smtClean="0"/>
              <a:t>Régions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b="1" dirty="0"/>
              <a:t>119 </a:t>
            </a:r>
            <a:r>
              <a:rPr lang="fr-FR" sz="1400" b="1" dirty="0" smtClean="0"/>
              <a:t>313 </a:t>
            </a:r>
            <a:r>
              <a:rPr lang="fr-FR" sz="1400" dirty="0" smtClean="0"/>
              <a:t>Professionnels </a:t>
            </a:r>
            <a:r>
              <a:rPr lang="fr-FR" sz="1400" dirty="0"/>
              <a:t>déclarés</a:t>
            </a:r>
            <a:br>
              <a:rPr lang="fr-FR" sz="1400" dirty="0"/>
            </a:br>
            <a:r>
              <a:rPr lang="fr-FR" sz="1400" b="1" dirty="0"/>
              <a:t>24 </a:t>
            </a:r>
            <a:r>
              <a:rPr lang="fr-FR" sz="1400" b="1" dirty="0" smtClean="0"/>
              <a:t>829 </a:t>
            </a:r>
            <a:r>
              <a:rPr lang="fr-FR" sz="1400" dirty="0" smtClean="0"/>
              <a:t>Med. </a:t>
            </a:r>
            <a:r>
              <a:rPr lang="fr-FR" sz="1400" dirty="0"/>
              <a:t>libéraux</a:t>
            </a:r>
            <a:br>
              <a:rPr lang="fr-FR" sz="1400" dirty="0"/>
            </a:br>
            <a:r>
              <a:rPr lang="fr-FR" sz="1400" b="1" dirty="0"/>
              <a:t>145 </a:t>
            </a:r>
            <a:r>
              <a:rPr lang="fr-FR" sz="1400" b="1" dirty="0" smtClean="0"/>
              <a:t>996 </a:t>
            </a:r>
            <a:r>
              <a:rPr lang="fr-FR" sz="1400" dirty="0" smtClean="0"/>
              <a:t>Personnes </a:t>
            </a:r>
            <a:r>
              <a:rPr lang="fr-FR" sz="1400" dirty="0"/>
              <a:t>âgées et aidants familiaux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5" y="5749672"/>
            <a:ext cx="914400" cy="914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4112" y="4639808"/>
            <a:ext cx="8280920" cy="710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5EF"/>
                </a:solidFill>
              </a:rPr>
              <a:t>.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projet original </a:t>
            </a:r>
            <a:r>
              <a:rPr lang="fr-FR" sz="2400" dirty="0" smtClean="0">
                <a:solidFill>
                  <a:srgbClr val="00B5EF"/>
                </a:solidFill>
              </a:rPr>
              <a:t>.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Tous connectés </a:t>
            </a:r>
            <a:r>
              <a:rPr lang="fr-FR" sz="2400" dirty="0" smtClean="0">
                <a:solidFill>
                  <a:srgbClr val="00B5EF"/>
                </a:solidFill>
              </a:rPr>
              <a:t>.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78" y="5766630"/>
            <a:ext cx="914400" cy="9144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37" y="5807225"/>
            <a:ext cx="914400" cy="9144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24" y="58024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39552" y="6384820"/>
            <a:ext cx="28956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00392" y="6379076"/>
            <a:ext cx="529200" cy="293117"/>
          </a:xfrm>
        </p:spPr>
        <p:txBody>
          <a:bodyPr/>
          <a:lstStyle/>
          <a:p>
            <a:fld id="{FA8B6565-9BF0-4851-88BC-481D3FE6E5CB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429562" y="5233769"/>
            <a:ext cx="6238781" cy="716607"/>
          </a:xfrm>
          <a:noFill/>
        </p:spPr>
        <p:txBody>
          <a:bodyPr/>
          <a:lstStyle/>
          <a:p>
            <a:r>
              <a:rPr lang="fr-FR" dirty="0" smtClean="0">
                <a:solidFill>
                  <a:srgbClr val="00B5EF"/>
                </a:solidFill>
              </a:rPr>
              <a:t>2009 </a:t>
            </a:r>
            <a:r>
              <a:rPr lang="fr-FR" dirty="0" smtClean="0">
                <a:solidFill>
                  <a:srgbClr val="00B5EF"/>
                </a:solidFill>
              </a:rPr>
              <a:t>- 2018</a:t>
            </a:r>
            <a:endParaRPr lang="fr-FR" dirty="0">
              <a:solidFill>
                <a:srgbClr val="00B5EF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16" y="687741"/>
            <a:ext cx="7760224" cy="3627127"/>
          </a:xfrm>
          <a:prstGeom prst="rect">
            <a:avLst/>
          </a:prstGeom>
        </p:spPr>
      </p:pic>
      <p:cxnSp>
        <p:nvCxnSpPr>
          <p:cNvPr id="27" name="Connecteur droit 26"/>
          <p:cNvCxnSpPr/>
          <p:nvPr/>
        </p:nvCxnSpPr>
        <p:spPr>
          <a:xfrm flipH="1">
            <a:off x="444112" y="5579619"/>
            <a:ext cx="2759736" cy="7885"/>
          </a:xfrm>
          <a:prstGeom prst="line">
            <a:avLst/>
          </a:prstGeom>
          <a:ln w="38100">
            <a:solidFill>
              <a:srgbClr val="00B5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5868144" y="5587503"/>
            <a:ext cx="2856888" cy="0"/>
          </a:xfrm>
          <a:prstGeom prst="line">
            <a:avLst/>
          </a:prstGeom>
          <a:ln w="38100">
            <a:solidFill>
              <a:srgbClr val="00B5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1287094" y="5579619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2233945" y="5587504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6973851" y="5601472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8002061" y="5601472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85" y="5750567"/>
            <a:ext cx="914400" cy="9144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17" y="5772690"/>
            <a:ext cx="914400" cy="9144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73" y="5771943"/>
            <a:ext cx="914400" cy="914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3528" y="4639808"/>
            <a:ext cx="8568952" cy="710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deux ruptures : la Performance et l’Innovation</a:t>
            </a:r>
            <a:r>
              <a:rPr lang="fr-FR" sz="2400" dirty="0" smtClean="0">
                <a:solidFill>
                  <a:srgbClr val="00B5EF"/>
                </a:solidFill>
              </a:rPr>
              <a:t>.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75" y="57577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39552" y="6384820"/>
            <a:ext cx="28956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00392" y="6379076"/>
            <a:ext cx="529200" cy="293117"/>
          </a:xfrm>
        </p:spPr>
        <p:txBody>
          <a:bodyPr/>
          <a:lstStyle/>
          <a:p>
            <a:fld id="{FA8B6565-9BF0-4851-88BC-481D3FE6E5CB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429562" y="5233769"/>
            <a:ext cx="6238781" cy="716607"/>
          </a:xfrm>
          <a:noFill/>
        </p:spPr>
        <p:txBody>
          <a:bodyPr/>
          <a:lstStyle/>
          <a:p>
            <a:r>
              <a:rPr lang="fr-FR" dirty="0" smtClean="0">
                <a:solidFill>
                  <a:srgbClr val="00B5EF"/>
                </a:solidFill>
              </a:rPr>
              <a:t>2009 - 2018</a:t>
            </a:r>
            <a:endParaRPr lang="fr-FR" dirty="0">
              <a:solidFill>
                <a:srgbClr val="00B5EF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444112" y="5587504"/>
            <a:ext cx="2903752" cy="0"/>
          </a:xfrm>
          <a:prstGeom prst="line">
            <a:avLst/>
          </a:prstGeom>
          <a:ln w="38100">
            <a:solidFill>
              <a:srgbClr val="00B5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5868144" y="5587503"/>
            <a:ext cx="2856888" cy="0"/>
          </a:xfrm>
          <a:prstGeom prst="line">
            <a:avLst/>
          </a:prstGeom>
          <a:ln w="38100">
            <a:solidFill>
              <a:srgbClr val="00B5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1287094" y="5579619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2156445" y="5587504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7096069" y="5601472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7965420" y="5609357"/>
            <a:ext cx="288032" cy="288032"/>
          </a:xfrm>
          <a:prstGeom prst="line">
            <a:avLst/>
          </a:prstGeom>
          <a:ln w="25400">
            <a:solidFill>
              <a:srgbClr val="00B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44" y="221249"/>
            <a:ext cx="5412302" cy="423401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81" y="5758372"/>
            <a:ext cx="953978" cy="95823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03" y="5775526"/>
            <a:ext cx="914400" cy="914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44112" y="4639808"/>
            <a:ext cx="8280920" cy="710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5EF"/>
                </a:solidFill>
              </a:rPr>
              <a:t>.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Patient centré </a:t>
            </a:r>
            <a:r>
              <a:rPr lang="fr-FR" sz="2400" dirty="0" smtClean="0">
                <a:solidFill>
                  <a:srgbClr val="00B5EF"/>
                </a:solidFill>
              </a:rPr>
              <a:t>.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87" y="5811914"/>
            <a:ext cx="914400" cy="9144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6" y="57990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HCL-2016">
  <a:themeElements>
    <a:clrScheme name="HCL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B5EF"/>
      </a:accent1>
      <a:accent2>
        <a:srgbClr val="F58153"/>
      </a:accent2>
      <a:accent3>
        <a:srgbClr val="9374BC"/>
      </a:accent3>
      <a:accent4>
        <a:srgbClr val="F3C33D"/>
      </a:accent4>
      <a:accent5>
        <a:srgbClr val="90D09F"/>
      </a:accent5>
      <a:accent6>
        <a:srgbClr val="F58153"/>
      </a:accent6>
      <a:hlink>
        <a:srgbClr val="00B5EF"/>
      </a:hlink>
      <a:folHlink>
        <a:srgbClr val="483166"/>
      </a:folHlink>
    </a:clrScheme>
    <a:fontScheme name="polices HC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HCL 2016-FR</Template>
  <TotalTime>6695</TotalTime>
  <Words>178</Words>
  <Application>Microsoft Office PowerPoint</Application>
  <PresentationFormat>Affichage à l'écran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Segoe UI</vt:lpstr>
      <vt:lpstr>Segoe UI Light</vt:lpstr>
      <vt:lpstr>Wingdings</vt:lpstr>
      <vt:lpstr>ThèmeHCL-2016</vt:lpstr>
      <vt:lpstr>L’hôpital et le numérique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Hospices Civils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PIBOU-SANNA, Magali</dc:creator>
  <cp:lastModifiedBy>CASTETS, Philippe</cp:lastModifiedBy>
  <cp:revision>231</cp:revision>
  <cp:lastPrinted>2018-11-24T12:19:26Z</cp:lastPrinted>
  <dcterms:created xsi:type="dcterms:W3CDTF">2018-10-04T08:37:52Z</dcterms:created>
  <dcterms:modified xsi:type="dcterms:W3CDTF">2018-11-26T07:12:25Z</dcterms:modified>
</cp:coreProperties>
</file>